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5" r:id="rId5"/>
    <p:sldId id="276" r:id="rId6"/>
    <p:sldId id="277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78" r:id="rId2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1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28. 1. 2014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28. 1. 2014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28. 1. 2014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28. 1. 2014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28. 1. 2014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28. 1. 2014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28. 1. 2014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28. 1. 2014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28. 1. 2014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28. 1. 2014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28. 1. 2014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28. 1. 2014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2016224"/>
          </a:xfrm>
        </p:spPr>
        <p:txBody>
          <a:bodyPr>
            <a:normAutofit/>
          </a:bodyPr>
          <a:lstStyle/>
          <a:p>
            <a:r>
              <a:rPr lang="cs-CZ" sz="4800" b="1" u="sng" dirty="0" smtClean="0"/>
              <a:t>Černá luna ve znameních </a:t>
            </a:r>
            <a:br>
              <a:rPr lang="cs-CZ" sz="4800" b="1" u="sng" dirty="0" smtClean="0"/>
            </a:br>
            <a:r>
              <a:rPr lang="cs-CZ" sz="4800" b="1" u="sng" dirty="0" smtClean="0"/>
              <a:t>a domech</a:t>
            </a:r>
            <a:endParaRPr lang="cs-CZ" sz="4800" b="1" u="sng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>
                    <a:lumMod val="50000"/>
                  </a:schemeClr>
                </a:solidFill>
              </a:rPr>
              <a:t>Petra Nel Smolová</a:t>
            </a:r>
          </a:p>
          <a:p>
            <a:r>
              <a:rPr lang="cs-CZ" b="1" dirty="0" smtClean="0">
                <a:solidFill>
                  <a:schemeClr val="tx2">
                    <a:lumMod val="50000"/>
                  </a:schemeClr>
                </a:solidFill>
              </a:rPr>
              <a:t>28. ledna 2014</a:t>
            </a:r>
            <a:endParaRPr lang="cs-CZ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76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Karma je </a:t>
            </a:r>
            <a:r>
              <a:rPr lang="cs-CZ" b="1" dirty="0" smtClean="0"/>
              <a:t>přírodní </a:t>
            </a:r>
            <a:r>
              <a:rPr lang="cs-CZ" b="1" dirty="0"/>
              <a:t>zákon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cs-CZ" dirty="0"/>
              <a:t> </a:t>
            </a:r>
          </a:p>
          <a:p>
            <a:pPr>
              <a:buFont typeface="Wingdings" pitchFamily="2" charset="2"/>
              <a:buChar char="Ø"/>
            </a:pPr>
            <a:r>
              <a:rPr lang="cs-CZ" sz="9800" dirty="0"/>
              <a:t>Co </a:t>
            </a:r>
            <a:r>
              <a:rPr lang="cs-CZ" sz="9800" dirty="0" smtClean="0"/>
              <a:t>zaseješ</a:t>
            </a:r>
            <a:r>
              <a:rPr lang="cs-CZ" sz="9800" dirty="0"/>
              <a:t>, to sklidíš.</a:t>
            </a:r>
          </a:p>
          <a:p>
            <a:pPr>
              <a:buFont typeface="Wingdings" pitchFamily="2" charset="2"/>
              <a:buChar char="Ø"/>
            </a:pPr>
            <a:r>
              <a:rPr lang="cs-CZ" sz="9800" dirty="0" smtClean="0"/>
              <a:t>V </a:t>
            </a:r>
            <a:r>
              <a:rPr lang="cs-CZ" sz="9800" dirty="0"/>
              <a:t>přírodě má vše své místo, stejnou hodnotu a důležitost.</a:t>
            </a:r>
          </a:p>
          <a:p>
            <a:pPr>
              <a:buFont typeface="Wingdings" pitchFamily="2" charset="2"/>
              <a:buChar char="Ø"/>
            </a:pPr>
            <a:r>
              <a:rPr lang="cs-CZ" sz="9800" dirty="0" smtClean="0"/>
              <a:t>Černá </a:t>
            </a:r>
            <a:r>
              <a:rPr lang="cs-CZ" sz="9800" dirty="0"/>
              <a:t>luna symbolizuje, to co je odmítané či nadřazené nad ostatní.</a:t>
            </a:r>
          </a:p>
          <a:p>
            <a:pPr>
              <a:buFont typeface="Wingdings" pitchFamily="2" charset="2"/>
              <a:buChar char="Ø"/>
            </a:pPr>
            <a:r>
              <a:rPr lang="cs-CZ" sz="9800" dirty="0" smtClean="0"/>
              <a:t>Tak</a:t>
            </a:r>
            <a:r>
              <a:rPr lang="cs-CZ" sz="9800" dirty="0"/>
              <a:t>, aby se i tato oblast navrátila do správné polohy, jsme s tím to </a:t>
            </a:r>
            <a:r>
              <a:rPr lang="cs-CZ" sz="9800" dirty="0" smtClean="0"/>
              <a:t>tématem </a:t>
            </a:r>
            <a:r>
              <a:rPr lang="cs-CZ" sz="9800" dirty="0"/>
              <a:t>stále konfrontováni.</a:t>
            </a:r>
          </a:p>
          <a:p>
            <a:pPr>
              <a:buFont typeface="Wingdings" pitchFamily="2" charset="2"/>
              <a:buChar char="Ø"/>
            </a:pPr>
            <a:r>
              <a:rPr lang="cs-CZ" sz="9800" dirty="0" smtClean="0"/>
              <a:t>Buď skrze své prožívání  nebo skrze druhé, kteří nám něco „dělají“.</a:t>
            </a:r>
          </a:p>
          <a:p>
            <a:endParaRPr lang="cs-CZ" sz="6700" dirty="0"/>
          </a:p>
        </p:txBody>
      </p:sp>
    </p:spTree>
    <p:extLst>
      <p:ext uri="{BB962C8B-B14F-4D97-AF65-F5344CB8AC3E}">
        <p14:creationId xmlns:p14="http://schemas.microsoft.com/office/powerpoint/2010/main" val="20619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smtClean="0"/>
              <a:t>Vyšší přirozenost</a:t>
            </a:r>
            <a:endParaRPr lang="cs-CZ" b="1" u="sng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12776"/>
            <a:ext cx="6696744" cy="5208891"/>
          </a:xfrm>
        </p:spPr>
      </p:pic>
    </p:spTree>
    <p:extLst>
      <p:ext uri="{BB962C8B-B14F-4D97-AF65-F5344CB8AC3E}">
        <p14:creationId xmlns:p14="http://schemas.microsoft.com/office/powerpoint/2010/main" val="152721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/>
          <a:lstStyle/>
          <a:p>
            <a:r>
              <a:rPr lang="cs-CZ" b="1" u="sng" dirty="0" smtClean="0"/>
              <a:t>Strom života</a:t>
            </a:r>
            <a:endParaRPr lang="cs-CZ" b="1" u="sng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412776"/>
            <a:ext cx="5328592" cy="5445224"/>
          </a:xfrm>
        </p:spPr>
      </p:pic>
    </p:spTree>
    <p:extLst>
      <p:ext uri="{BB962C8B-B14F-4D97-AF65-F5344CB8AC3E}">
        <p14:creationId xmlns:p14="http://schemas.microsoft.com/office/powerpoint/2010/main" val="178188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smtClean="0"/>
              <a:t>Úrovně</a:t>
            </a:r>
            <a:endParaRPr lang="cs-CZ" b="1" u="sng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56792"/>
            <a:ext cx="6696744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/>
              <a:t>Astrologická symbolika</a:t>
            </a:r>
            <a:endParaRPr lang="cs-CZ" u="sng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1556791"/>
            <a:ext cx="5642570" cy="504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49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cs-CZ" b="1" u="sng" dirty="0">
                <a:solidFill>
                  <a:srgbClr val="FF0000"/>
                </a:solidFill>
              </a:rPr>
              <a:t>Černá luna v Beranu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1008049" y="1484784"/>
            <a:ext cx="6696744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strach z agresivity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zbrklost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agresor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potlačený vztek, hněv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ztráta vědomí sama sebe, </a:t>
            </a:r>
            <a:r>
              <a:rPr lang="cs-CZ" sz="2800" b="1" dirty="0" smtClean="0"/>
              <a:t>zapomnění </a:t>
            </a:r>
            <a:r>
              <a:rPr lang="cs-CZ" sz="2800" b="1" dirty="0"/>
              <a:t>kdo jsem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poprava, useknutí hlavy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válka, </a:t>
            </a:r>
            <a:r>
              <a:rPr lang="cs-CZ" sz="2800" b="1" dirty="0" smtClean="0"/>
              <a:t>bojovník- </a:t>
            </a:r>
            <a:r>
              <a:rPr lang="cs-CZ" sz="2800" b="1" dirty="0"/>
              <a:t>viník, oběť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násilí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potřeba se stále prosazovat, bojovat</a:t>
            </a:r>
            <a:endParaRPr lang="cs-CZ" sz="2800" dirty="0"/>
          </a:p>
          <a:p>
            <a:r>
              <a:rPr lang="cs-CZ" b="1" dirty="0"/>
              <a:t> 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114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cs-CZ" b="1" u="sng" dirty="0">
                <a:solidFill>
                  <a:srgbClr val="FF0000"/>
                </a:solidFill>
              </a:rPr>
              <a:t>Černá luna v Býku</a:t>
            </a:r>
            <a:r>
              <a:rPr lang="cs-CZ" u="sng" dirty="0">
                <a:solidFill>
                  <a:srgbClr val="FF0000"/>
                </a:solidFill>
              </a:rPr>
              <a:t/>
            </a:r>
            <a:br>
              <a:rPr lang="cs-CZ" u="sng" dirty="0">
                <a:solidFill>
                  <a:srgbClr val="FF0000"/>
                </a:solidFill>
              </a:rPr>
            </a:br>
            <a:endParaRPr lang="cs-CZ" u="sng" dirty="0">
              <a:solidFill>
                <a:srgbClr val="FF000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971600" y="1916832"/>
            <a:ext cx="70567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nehodnota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nemám žádnou cenu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prázdnota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peníze  - nedostatek či hromadění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požitkářství či asketismus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nevnímá potřeby druhých</a:t>
            </a:r>
            <a:endParaRPr lang="cs-CZ" sz="2800" dirty="0"/>
          </a:p>
          <a:p>
            <a:pPr marL="342900" indent="-342900">
              <a:buFont typeface="Wingdings" pitchFamily="2" charset="2"/>
              <a:buChar char="Ø"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83445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cs-CZ" b="1" u="sng" dirty="0">
                <a:solidFill>
                  <a:srgbClr val="FF0000"/>
                </a:solidFill>
              </a:rPr>
              <a:t>Černá luna v Blížencích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946804" y="1700808"/>
            <a:ext cx="787366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vědění, mysl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pocit hlouposti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neustálá potřeba sbírání informací, vzdělání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žvanivost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pomlouvačnost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síla slova</a:t>
            </a:r>
            <a:endParaRPr lang="cs-CZ" sz="2800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cs-CZ" sz="2800" b="1" dirty="0"/>
              <a:t>přehlcená mysl, člověk je jen v hlavě</a:t>
            </a:r>
            <a:endParaRPr lang="cs-CZ" sz="2800" dirty="0"/>
          </a:p>
          <a:p>
            <a:r>
              <a:rPr lang="cs-CZ" b="1" dirty="0"/>
              <a:t> 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971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cs-CZ" b="1" u="sng" dirty="0">
                <a:solidFill>
                  <a:srgbClr val="FF0000"/>
                </a:solidFill>
              </a:rPr>
              <a:t>Černá luna v Raku</a:t>
            </a:r>
            <a:r>
              <a:rPr lang="cs-CZ" u="sng" dirty="0"/>
              <a:t/>
            </a:r>
            <a:br>
              <a:rPr lang="cs-CZ" u="sng" dirty="0"/>
            </a:br>
            <a:endParaRPr lang="cs-CZ" u="sng" dirty="0"/>
          </a:p>
        </p:txBody>
      </p:sp>
      <p:sp>
        <p:nvSpPr>
          <p:cNvPr id="3" name="Obdélník 2"/>
          <p:cNvSpPr/>
          <p:nvPr/>
        </p:nvSpPr>
        <p:spPr>
          <a:xfrm>
            <a:off x="971600" y="1700808"/>
            <a:ext cx="74888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zraněné dítě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strach z dospělosti, zodpovědnosti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problematický vztah s matkou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závislost na matce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problémy s dětmi, především s dcerami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strach mít děti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odmítavý vztah k rodné zemi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71663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cs-CZ" b="1" u="sng" dirty="0">
                <a:solidFill>
                  <a:srgbClr val="FF0000"/>
                </a:solidFill>
              </a:rPr>
              <a:t>Černá luna ve Lvu</a:t>
            </a:r>
            <a:r>
              <a:rPr lang="cs-CZ" u="sng" dirty="0">
                <a:solidFill>
                  <a:srgbClr val="FF0000"/>
                </a:solidFill>
              </a:rPr>
              <a:t/>
            </a:r>
            <a:br>
              <a:rPr lang="cs-CZ" u="sng" dirty="0">
                <a:solidFill>
                  <a:srgbClr val="FF0000"/>
                </a:solidFill>
              </a:rPr>
            </a:br>
            <a:endParaRPr lang="cs-CZ" u="sng" dirty="0">
              <a:solidFill>
                <a:srgbClr val="FF000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899592" y="1628800"/>
            <a:ext cx="705678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zraněné srdce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neschopnost prožívat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neuznané dítě (Boha)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odmítání otce či odmítnutí otcem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otec představuje ohrožení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otec představuje „Boha“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dokazování, soupeření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potřeba přijmout dědictví svého otce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odmítání mužského aspektu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projekce temnoty na muže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sobectví, </a:t>
            </a:r>
            <a:r>
              <a:rPr lang="cs-CZ" sz="2800" b="1" dirty="0" smtClean="0"/>
              <a:t>sebestřednost</a:t>
            </a:r>
            <a:r>
              <a:rPr lang="cs-CZ" sz="2800" b="1" dirty="0"/>
              <a:t> </a:t>
            </a:r>
            <a:endParaRPr lang="cs-CZ" sz="2800" dirty="0"/>
          </a:p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7116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cs-CZ" b="1" u="sng" dirty="0">
                <a:solidFill>
                  <a:srgbClr val="FF0000"/>
                </a:solidFill>
              </a:rPr>
              <a:t>Černá luna v  Panně</a:t>
            </a:r>
            <a:r>
              <a:rPr lang="cs-CZ" u="sng" dirty="0">
                <a:solidFill>
                  <a:srgbClr val="FF0000"/>
                </a:solidFill>
              </a:rPr>
              <a:t/>
            </a:r>
            <a:br>
              <a:rPr lang="cs-CZ" u="sng" dirty="0">
                <a:solidFill>
                  <a:srgbClr val="FF0000"/>
                </a:solidFill>
              </a:rPr>
            </a:br>
            <a:endParaRPr lang="cs-CZ" u="sng" dirty="0">
              <a:solidFill>
                <a:srgbClr val="FF000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611560" y="1268760"/>
            <a:ext cx="85324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strach ze tmy, z temnoty, nečistot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sklon k sterilitě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problematický vztah ke každodennosti, </a:t>
            </a:r>
            <a:r>
              <a:rPr lang="cs-CZ" sz="2800" b="1" dirty="0" smtClean="0"/>
              <a:t>povinnostem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workoholismus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světlo a tma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práce – očišťování temnoty, špíny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odmítání každodenní hygieny nebo lpění na dokonalé hygieně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mít vše </a:t>
            </a:r>
            <a:r>
              <a:rPr lang="cs-CZ" sz="2800" b="1" dirty="0" smtClean="0"/>
              <a:t>pod kontrolou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porodní „báby“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průvodci transformací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dosáhnout duchovní čistoty a dokonalosti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60263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cs-CZ" b="1" u="sng" dirty="0">
                <a:solidFill>
                  <a:srgbClr val="FF0000"/>
                </a:solidFill>
              </a:rPr>
              <a:t>Černá luna ve Vahách</a:t>
            </a:r>
            <a:r>
              <a:rPr lang="cs-CZ" u="sng" dirty="0">
                <a:solidFill>
                  <a:srgbClr val="FF0000"/>
                </a:solidFill>
              </a:rPr>
              <a:t/>
            </a:r>
            <a:br>
              <a:rPr lang="cs-CZ" u="sng" dirty="0">
                <a:solidFill>
                  <a:srgbClr val="FF0000"/>
                </a:solidFill>
              </a:rPr>
            </a:br>
            <a:endParaRPr lang="cs-CZ" u="sng" dirty="0">
              <a:solidFill>
                <a:srgbClr val="FF000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777458" y="1556792"/>
            <a:ext cx="61024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odmítání, být odmítnut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soud, hodnocení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závislost na hodnocení </a:t>
            </a:r>
            <a:r>
              <a:rPr lang="cs-CZ" sz="2800" b="1" dirty="0" smtClean="0"/>
              <a:t>druhých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sebestřednost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zavděčování se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narcismus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strach ze samoty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strach z kritiky a zesměšnění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veřejné odsouzení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21206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cs-CZ" b="1" u="sng" dirty="0">
                <a:solidFill>
                  <a:srgbClr val="FF0000"/>
                </a:solidFill>
              </a:rPr>
              <a:t>Černá luna ve Štíru</a:t>
            </a:r>
            <a:br>
              <a:rPr lang="cs-CZ" b="1" u="sng" dirty="0">
                <a:solidFill>
                  <a:srgbClr val="FF0000"/>
                </a:solidFill>
              </a:rPr>
            </a:br>
            <a:endParaRPr lang="cs-CZ" b="1" u="sng" dirty="0">
              <a:solidFill>
                <a:srgbClr val="FF000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850535" y="1844824"/>
            <a:ext cx="6030416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světec a hříšník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nenávist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pomstychtivost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kritičnost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sexualita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manipulace  a moc</a:t>
            </a:r>
            <a:endParaRPr lang="cs-CZ" sz="28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/>
              <a:t>silné prožívání</a:t>
            </a:r>
            <a:endParaRPr lang="cs-CZ" sz="2800" dirty="0"/>
          </a:p>
          <a:p>
            <a:r>
              <a:rPr lang="cs-CZ" b="1" dirty="0"/>
              <a:t> 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159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cs-CZ" b="1" u="sng" dirty="0">
                <a:solidFill>
                  <a:srgbClr val="FF0000"/>
                </a:solidFill>
              </a:rPr>
              <a:t>Černá luna </a:t>
            </a:r>
            <a:r>
              <a:rPr lang="cs-CZ" b="1" u="sng" dirty="0" smtClean="0">
                <a:solidFill>
                  <a:srgbClr val="FF0000"/>
                </a:solidFill>
              </a:rPr>
              <a:t>ve Střelci</a:t>
            </a:r>
            <a:r>
              <a:rPr lang="cs-CZ" u="sng" dirty="0">
                <a:solidFill>
                  <a:srgbClr val="FF0000"/>
                </a:solidFill>
              </a:rPr>
              <a:t/>
            </a:r>
            <a:br>
              <a:rPr lang="cs-CZ" u="sng" dirty="0">
                <a:solidFill>
                  <a:srgbClr val="FF0000"/>
                </a:solidFill>
              </a:rPr>
            </a:br>
            <a:endParaRPr lang="cs-CZ" u="sng" dirty="0">
              <a:solidFill>
                <a:srgbClr val="FF000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971600" y="1340768"/>
            <a:ext cx="69127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Víra a marnost</a:t>
            </a:r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Zklamání z duchovní cesty  (rozpor mezi tím, co se říká a co se žije uvnitř církve)</a:t>
            </a:r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Cizina</a:t>
            </a:r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Světský a duchovní život</a:t>
            </a:r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Fanatismus a ateismus</a:t>
            </a:r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Pravda</a:t>
            </a:r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Problematický vztah k víře, k formám církve</a:t>
            </a:r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Pravda nevítězí</a:t>
            </a:r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Rozpor mezi lidskou a vyšší pravdou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06603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cs-CZ" b="1" u="sng" dirty="0">
                <a:solidFill>
                  <a:srgbClr val="FF0000"/>
                </a:solidFill>
              </a:rPr>
              <a:t>Černá luna v Kozorohu</a:t>
            </a:r>
            <a:r>
              <a:rPr lang="cs-CZ" u="sng" dirty="0">
                <a:solidFill>
                  <a:srgbClr val="FF0000"/>
                </a:solidFill>
              </a:rPr>
              <a:t/>
            </a:r>
            <a:br>
              <a:rPr lang="cs-CZ" u="sng" dirty="0">
                <a:solidFill>
                  <a:srgbClr val="FF0000"/>
                </a:solidFill>
              </a:rPr>
            </a:br>
            <a:endParaRPr lang="cs-CZ" u="sng" dirty="0">
              <a:solidFill>
                <a:srgbClr val="FF000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609003" y="1700808"/>
            <a:ext cx="77048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Wingdings" pitchFamily="2" charset="2"/>
              <a:buChar char="Ø"/>
            </a:pPr>
            <a:r>
              <a:rPr lang="cs-CZ" sz="2800" b="1" dirty="0"/>
              <a:t>strach prožívat bolest a utrpení</a:t>
            </a:r>
            <a:endParaRPr lang="cs-CZ" sz="2800" dirty="0"/>
          </a:p>
          <a:p>
            <a:pPr marL="914400" lvl="1" indent="-457200">
              <a:buFont typeface="Wingdings" pitchFamily="2" charset="2"/>
              <a:buChar char="Ø"/>
            </a:pPr>
            <a:r>
              <a:rPr lang="cs-CZ" sz="2800" b="1" dirty="0"/>
              <a:t>strach ze selhání</a:t>
            </a:r>
            <a:endParaRPr lang="cs-CZ" sz="2800" dirty="0"/>
          </a:p>
          <a:p>
            <a:pPr marL="914400" lvl="1" indent="-457200">
              <a:buFont typeface="Wingdings" pitchFamily="2" charset="2"/>
              <a:buChar char="Ø"/>
            </a:pPr>
            <a:r>
              <a:rPr lang="cs-CZ" sz="2800" b="1" dirty="0"/>
              <a:t>zavřené prožívání</a:t>
            </a:r>
            <a:endParaRPr lang="cs-CZ" sz="2800" dirty="0"/>
          </a:p>
          <a:p>
            <a:pPr marL="914400" lvl="1" indent="-457200">
              <a:buFont typeface="Wingdings" pitchFamily="2" charset="2"/>
              <a:buChar char="Ø"/>
            </a:pPr>
            <a:r>
              <a:rPr lang="cs-CZ" sz="2800" b="1" dirty="0"/>
              <a:t>povinnost a zodpovědnost</a:t>
            </a:r>
            <a:endParaRPr lang="cs-CZ" sz="2800" dirty="0"/>
          </a:p>
          <a:p>
            <a:pPr marL="914400" lvl="1" indent="-457200">
              <a:buFont typeface="Wingdings" pitchFamily="2" charset="2"/>
              <a:buChar char="Ø"/>
            </a:pPr>
            <a:r>
              <a:rPr lang="cs-CZ" sz="2800" b="1" dirty="0"/>
              <a:t>uzavřenost, chladnost, tvrdost, necitlivost</a:t>
            </a:r>
            <a:endParaRPr lang="cs-CZ" sz="2800" dirty="0"/>
          </a:p>
          <a:p>
            <a:pPr marL="914400" lvl="1" indent="-457200">
              <a:buFont typeface="Wingdings" pitchFamily="2" charset="2"/>
              <a:buChar char="Ø"/>
            </a:pPr>
            <a:r>
              <a:rPr lang="cs-CZ" sz="2800" b="1" dirty="0"/>
              <a:t>zrada</a:t>
            </a:r>
            <a:endParaRPr lang="cs-CZ" sz="2800" dirty="0"/>
          </a:p>
          <a:p>
            <a:pPr marL="914400" lvl="1" indent="-457200">
              <a:buFont typeface="Wingdings" pitchFamily="2" charset="2"/>
              <a:buChar char="Ø"/>
            </a:pPr>
            <a:r>
              <a:rPr lang="cs-CZ" sz="2800" b="1" dirty="0"/>
              <a:t>odmítání zodpovědnosti, řádu a pravidel</a:t>
            </a:r>
            <a:endParaRPr lang="cs-CZ" sz="2800" dirty="0"/>
          </a:p>
          <a:p>
            <a:pPr marL="914400" lvl="1" indent="-457200">
              <a:buFont typeface="Wingdings" pitchFamily="2" charset="2"/>
              <a:buChar char="Ø"/>
            </a:pPr>
            <a:r>
              <a:rPr lang="cs-CZ" sz="2800" b="1" dirty="0"/>
              <a:t>problém s autoritami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66108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cs-CZ" b="1" u="sng" dirty="0">
                <a:solidFill>
                  <a:srgbClr val="FF0000"/>
                </a:solidFill>
              </a:rPr>
              <a:t>Černá luna ve Vodnáři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899592" y="1844824"/>
            <a:ext cx="69127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cs-CZ" sz="2800" b="1" dirty="0"/>
              <a:t>život za sklem</a:t>
            </a:r>
            <a:endParaRPr lang="cs-CZ" sz="28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cs-CZ" sz="2800" b="1" dirty="0"/>
              <a:t>pesimismus</a:t>
            </a:r>
            <a:endParaRPr lang="cs-CZ" sz="28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cs-CZ" sz="2800" b="1" dirty="0"/>
              <a:t>odmítnutí možností</a:t>
            </a:r>
            <a:endParaRPr lang="cs-CZ" sz="28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cs-CZ" sz="2800" b="1" dirty="0"/>
              <a:t>nedůvěra v lidi</a:t>
            </a:r>
            <a:endParaRPr lang="cs-CZ" sz="28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cs-CZ" sz="2800" b="1" dirty="0"/>
              <a:t>naprosto střízlivé jednání v krizových situací</a:t>
            </a:r>
            <a:endParaRPr lang="cs-CZ" sz="28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cs-CZ" sz="2800" b="1" dirty="0"/>
              <a:t>problém s přáteli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88905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cs-CZ" b="1" u="sng" dirty="0">
                <a:solidFill>
                  <a:srgbClr val="FF0000"/>
                </a:solidFill>
              </a:rPr>
              <a:t>Černá luna v Rybách</a:t>
            </a:r>
            <a:r>
              <a:rPr lang="cs-CZ" u="sng" dirty="0">
                <a:solidFill>
                  <a:srgbClr val="FF0000"/>
                </a:solidFill>
              </a:rPr>
              <a:t/>
            </a:r>
            <a:br>
              <a:rPr lang="cs-CZ" u="sng" dirty="0">
                <a:solidFill>
                  <a:srgbClr val="FF0000"/>
                </a:solidFill>
              </a:rPr>
            </a:br>
            <a:endParaRPr lang="cs-CZ" u="sng" dirty="0">
              <a:solidFill>
                <a:srgbClr val="FF000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755576" y="1700808"/>
            <a:ext cx="69127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život vnímám jako utrpení</a:t>
            </a:r>
            <a:endParaRPr lang="cs-CZ" sz="2800" dirty="0" smtClean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malá mořská víla</a:t>
            </a:r>
            <a:endParaRPr lang="cs-CZ" sz="2800" dirty="0" smtClean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zapomínání</a:t>
            </a:r>
            <a:endParaRPr lang="cs-CZ" sz="2800" dirty="0" smtClean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problémy s chodidly, boty</a:t>
            </a:r>
            <a:endParaRPr lang="cs-CZ" sz="2800" dirty="0" smtClean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útěk z reality</a:t>
            </a:r>
            <a:endParaRPr lang="cs-CZ" sz="2800" dirty="0" smtClean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přecitlivělost</a:t>
            </a:r>
            <a:endParaRPr lang="cs-CZ" sz="2800" dirty="0" smtClean="0"/>
          </a:p>
          <a:p>
            <a:pPr marL="457200" lvl="0" indent="-457200">
              <a:buFont typeface="Wingdings" pitchFamily="2" charset="2"/>
              <a:buChar char="Ø"/>
            </a:pPr>
            <a:r>
              <a:rPr lang="cs-CZ" sz="2800" b="1" dirty="0" smtClean="0"/>
              <a:t>vytěsňování se z těla 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7259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2160240"/>
          </a:xfrm>
        </p:spPr>
        <p:txBody>
          <a:bodyPr>
            <a:normAutofit/>
          </a:bodyPr>
          <a:lstStyle/>
          <a:p>
            <a:r>
              <a:rPr lang="cs-CZ" b="1" dirty="0" smtClean="0"/>
              <a:t>Nashledanou </a:t>
            </a:r>
            <a:br>
              <a:rPr lang="cs-CZ" b="1" dirty="0" smtClean="0"/>
            </a:br>
            <a:r>
              <a:rPr lang="cs-CZ" b="1" dirty="0" smtClean="0"/>
              <a:t>Petra Nel Smolová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86155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416</Words>
  <Application>Microsoft Office PowerPoint</Application>
  <PresentationFormat>Předvádění na obrazovce (4:3)</PresentationFormat>
  <Paragraphs>127</Paragraphs>
  <Slides>19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0" baseType="lpstr">
      <vt:lpstr>Motiv sady Office</vt:lpstr>
      <vt:lpstr>Černá luna ve znameních  a domech</vt:lpstr>
      <vt:lpstr>Karma je přírodní zákon</vt:lpstr>
      <vt:lpstr>Vyšší přirozenost</vt:lpstr>
      <vt:lpstr>Strom života</vt:lpstr>
      <vt:lpstr>Úrovně</vt:lpstr>
      <vt:lpstr>Astrologická symbolika</vt:lpstr>
      <vt:lpstr>Černá luna v Beranu </vt:lpstr>
      <vt:lpstr>Černá luna v Býku </vt:lpstr>
      <vt:lpstr>Černá luna v Blížencích </vt:lpstr>
      <vt:lpstr>Černá luna v Raku </vt:lpstr>
      <vt:lpstr>Černá luna ve Lvu </vt:lpstr>
      <vt:lpstr>Černá luna v  Panně </vt:lpstr>
      <vt:lpstr>Černá luna ve Vahách </vt:lpstr>
      <vt:lpstr>Černá luna ve Štíru </vt:lpstr>
      <vt:lpstr>Černá luna ve Střelci </vt:lpstr>
      <vt:lpstr>Černá luna v Kozorohu </vt:lpstr>
      <vt:lpstr>Černá luna ve Vodnáři </vt:lpstr>
      <vt:lpstr>Černá luna v Rybách </vt:lpstr>
      <vt:lpstr>Nashledanou  Petra Nel Smolová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Edita-Saara</dc:creator>
  <cp:lastModifiedBy>E_dita@seznam.cz</cp:lastModifiedBy>
  <cp:revision>11</cp:revision>
  <dcterms:created xsi:type="dcterms:W3CDTF">2014-01-28T10:31:15Z</dcterms:created>
  <dcterms:modified xsi:type="dcterms:W3CDTF">2014-01-28T12:59:26Z</dcterms:modified>
</cp:coreProperties>
</file>